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0214C60-3EFA-4DA9-8D18-FAB9498C0CE2}" type="datetimeFigureOut">
              <a:rPr lang="ru-RU" smtClean="0"/>
              <a:t>31.10.2019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1583F2-FCC3-48FF-8FD1-2F0620F950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780108"/>
          </a:xfrm>
        </p:spPr>
        <p:txBody>
          <a:bodyPr>
            <a:normAutofit/>
          </a:bodyPr>
          <a:lstStyle/>
          <a:p>
            <a:r>
              <a:rPr lang="ru-RU" sz="4800" b="1" i="1" dirty="0"/>
              <a:t>Школа долговременного (родственного) ухода»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437112"/>
            <a:ext cx="6400800" cy="1473200"/>
          </a:xfrm>
        </p:spPr>
        <p:txBody>
          <a:bodyPr/>
          <a:lstStyle/>
          <a:p>
            <a:pPr algn="r"/>
            <a:r>
              <a:rPr lang="ru-RU" sz="2400" dirty="0" smtClean="0"/>
              <a:t>Заведующая организационно-методическим отделением Белунова Е.Л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97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6120680" cy="1224136"/>
          </a:xfrm>
        </p:spPr>
        <p:txBody>
          <a:bodyPr/>
          <a:lstStyle/>
          <a:p>
            <a:pPr marL="274320" lvl="0" indent="-274320" algn="l">
              <a:buClr>
                <a:srgbClr val="4E67C8"/>
              </a:buClr>
              <a:buFont typeface="Symbol" pitchFamily="18" charset="2"/>
              <a:buChar char=""/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</a:rPr>
              <a:t>Постель не должна быть мягкой. Если это необходимо, застелить клеенкой матрас под поясницей. 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7544" y="2564905"/>
            <a:ext cx="8208912" cy="30963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Рядом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с кроватью необходимо поставить небольшой столик или прикроватную тумбочку. На тумбочке всегда должна стоять питьевая вода, настольная лампа, лежать очки (если подопечный читает), пульт управления телевизором (если он смотрит телевизор) и колокольчик, которым можно подозвать родственника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или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сиделку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В выдвижной ящик тумбочки нужно положить термометр, тонометр, ватные палочки, расческу, специальную косметическую продукцию, перевязочные средства (если необходимо).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2287141" cy="2287141"/>
          </a:xfrm>
        </p:spPr>
      </p:pic>
    </p:spTree>
    <p:extLst>
      <p:ext uri="{BB962C8B-B14F-4D97-AF65-F5344CB8AC3E}">
        <p14:creationId xmlns:p14="http://schemas.microsoft.com/office/powerpoint/2010/main" val="59489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467544" y="3140968"/>
            <a:ext cx="8143817" cy="2694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/>
                <a:ea typeface="Calibri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того чтобы не допустить появления пролежней, изобретены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</a:rPr>
              <a:t>противопролежневые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 матрасы, которые выглядят как многокамерные системы, в которые попеременно подается воздух с помощью специального компрессора. Специальные матрасы, подушки с функцией запоминания анатомической формы, надувные круги и т.д</a:t>
            </a:r>
            <a:r>
              <a:rPr lang="ru-RU" dirty="0"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8640"/>
            <a:ext cx="3822700" cy="2548466"/>
          </a:xfrm>
        </p:spPr>
      </p:pic>
    </p:spTree>
    <p:extLst>
      <p:ext uri="{BB962C8B-B14F-4D97-AF65-F5344CB8AC3E}">
        <p14:creationId xmlns:p14="http://schemas.microsoft.com/office/powerpoint/2010/main" val="281965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8328"/>
            <a:ext cx="8507288" cy="12527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Особенности ухода за лежачим больным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132856"/>
            <a:ext cx="8496943" cy="46085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Если больному трудно пить из чашки, то приобретите поильник или используйте соломку для коктейлей.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Если больной не удерживает мочу или кал, а у вас есть средства, чтобы купить памперсы для взрослых или взрослые пеленки, то приобретите их.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Используйте только тонкое (пусть старенькое) хлопчатобумажное белье для больного.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Проветривайте комнату больного 5-6 раз в день в любую погоду на 15-20 минут.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Если больной любит смотреть телевизор, слушать приемник, читать – обеспечьте это ему.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Всегда спрашивайте, что хочет больной и делайте то, о чем он просит.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Если больному становиться хуже, не оставляйте его одного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Спрашивайте больного, кого бы он хотел видеть, и зовите к нему именно этих людей, но не утомляйте его визитами друзей и знакомых.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12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060848"/>
            <a:ext cx="8640959" cy="4281339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Clr>
                <a:srgbClr val="4E67C8"/>
              </a:buClr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Шкала представляет собой несколько вопросов, на которые может ответить любой человек, наблюдая за своим родственником в течение дня. Но ею пользуются и специалисты.</a:t>
            </a:r>
            <a:endParaRPr lang="ru-RU" sz="2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Там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прописаны четкие критерии, определяющие, насколько человек может сам себя обслуживать.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Шкала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Бартела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состоит из 10 вопросов. На каждый из них можно ответить «нуждаюсь» или «не нуждаюсь». Ответу на каждый вопрос присваивается определенное количество баллов. Оценка проводится по сумме баллов.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Шкала </a:t>
            </a:r>
            <a:r>
              <a:rPr lang="ru-RU" dirty="0" err="1" smtClean="0"/>
              <a:t>Бартела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3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683568" y="161256"/>
            <a:ext cx="7984397" cy="6696744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>
                <a:solidFill>
                  <a:schemeClr val="bg1"/>
                </a:solidFill>
              </a:rPr>
              <a:t>Показатель	Баллы</a:t>
            </a:r>
          </a:p>
          <a:p>
            <a:r>
              <a:rPr lang="ru-RU" sz="3400" b="1" dirty="0">
                <a:solidFill>
                  <a:schemeClr val="bg1"/>
                </a:solidFill>
              </a:rPr>
              <a:t>Прием пищи</a:t>
            </a:r>
            <a:r>
              <a:rPr lang="ru-RU" dirty="0">
                <a:solidFill>
                  <a:schemeClr val="bg1"/>
                </a:solidFill>
              </a:rPr>
              <a:t>	10 – не нуждаюсь в помощи, способен самостоятельно пользоваться всеми необходимыми столовыми приборами;</a:t>
            </a:r>
          </a:p>
          <a:p>
            <a:r>
              <a:rPr lang="ru-RU" dirty="0">
                <a:solidFill>
                  <a:schemeClr val="bg1"/>
                </a:solidFill>
              </a:rPr>
              <a:t>5 – частично нуждаюсь в помощи, например, при разрезании пищи;</a:t>
            </a:r>
          </a:p>
          <a:p>
            <a:r>
              <a:rPr lang="ru-RU" dirty="0">
                <a:solidFill>
                  <a:schemeClr val="bg1"/>
                </a:solidFill>
              </a:rPr>
              <a:t>0 – полностью зависим от окружающих (необходимо кормление с посторонней помощью)</a:t>
            </a:r>
          </a:p>
          <a:p>
            <a:r>
              <a:rPr lang="ru-RU" sz="3400" b="1" dirty="0">
                <a:solidFill>
                  <a:schemeClr val="bg1"/>
                </a:solidFill>
              </a:rPr>
              <a:t>Личная гигиена (умывание, чистка зубов, бритье)</a:t>
            </a:r>
            <a:r>
              <a:rPr lang="ru-RU" dirty="0">
                <a:solidFill>
                  <a:schemeClr val="bg1"/>
                </a:solidFill>
              </a:rPr>
              <a:t>	5 – не нуждаюсь в помощи;</a:t>
            </a:r>
          </a:p>
          <a:p>
            <a:r>
              <a:rPr lang="ru-RU" dirty="0">
                <a:solidFill>
                  <a:schemeClr val="bg1"/>
                </a:solidFill>
              </a:rPr>
              <a:t>0 – нуждаюсь в </a:t>
            </a:r>
            <a:r>
              <a:rPr lang="ru-RU" dirty="0" smtClean="0">
                <a:solidFill>
                  <a:schemeClr val="bg1"/>
                </a:solidFill>
              </a:rPr>
              <a:t>помощи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3400" b="1" dirty="0">
                <a:solidFill>
                  <a:schemeClr val="tx1"/>
                </a:solidFill>
              </a:rPr>
              <a:t>Одевание</a:t>
            </a:r>
            <a:r>
              <a:rPr lang="ru-RU" dirty="0">
                <a:solidFill>
                  <a:schemeClr val="tx1"/>
                </a:solidFill>
              </a:rPr>
              <a:t>	10 – не нуждаюсь в посторонней помощи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r>
              <a:rPr lang="ru-RU" dirty="0">
                <a:solidFill>
                  <a:schemeClr val="tx1"/>
                </a:solidFill>
              </a:rPr>
              <a:t>5 – частично нуждаюсь в помощи, например, при одевании обуви, застегивании пуговиц и т.д.</a:t>
            </a:r>
          </a:p>
          <a:p>
            <a:r>
              <a:rPr lang="ru-RU" dirty="0"/>
              <a:t>0 – полностью нуждаюсь в посторонней помощи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Прием ванны</a:t>
            </a:r>
            <a:r>
              <a:rPr lang="ru-RU" dirty="0"/>
              <a:t>	5 – принимаю ванну без посторонней помощи;</a:t>
            </a:r>
          </a:p>
          <a:p>
            <a:r>
              <a:rPr lang="ru-RU" dirty="0"/>
              <a:t>0 – нуждаюсь в посторонней помощи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Контроль тазовых функций (мочеиспускание, дефекация)</a:t>
            </a:r>
            <a:r>
              <a:rPr lang="ru-RU" dirty="0"/>
              <a:t>	20 – не нуждаюсь в помощи;</a:t>
            </a:r>
          </a:p>
          <a:p>
            <a:r>
              <a:rPr lang="ru-RU" dirty="0"/>
              <a:t>10 – частично нуждаюсь в помощи (при использовании клизмы, свечей, катетера);</a:t>
            </a:r>
          </a:p>
          <a:p>
            <a:r>
              <a:rPr lang="ru-RU" dirty="0"/>
              <a:t>0 – постоянно нуждаюсь в помощи в связи с грубым нарушением тазовых функций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Посещение туалета</a:t>
            </a:r>
            <a:r>
              <a:rPr lang="ru-RU" dirty="0"/>
              <a:t>	10 – не нуждаюсь в помощи;</a:t>
            </a:r>
          </a:p>
          <a:p>
            <a:r>
              <a:rPr lang="ru-RU" dirty="0"/>
              <a:t>5 – частично нуждаюсь в помощи (удержание равновесия, использование туалетной бумаги, снятие и одевание брюк и т.д.);</a:t>
            </a:r>
          </a:p>
          <a:p>
            <a:r>
              <a:rPr lang="ru-RU" dirty="0"/>
              <a:t>0 – нуждаюсь в использовании судна, утки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Вставание с постели</a:t>
            </a:r>
            <a:r>
              <a:rPr lang="ru-RU" dirty="0"/>
              <a:t>	15 – не нуждаюсь в помощи;</a:t>
            </a:r>
          </a:p>
          <a:p>
            <a:r>
              <a:rPr lang="ru-RU" dirty="0"/>
              <a:t>10 – нуждаюсь в наблюдении или минимальной поддержке;</a:t>
            </a:r>
          </a:p>
          <a:p>
            <a:r>
              <a:rPr lang="ru-RU" dirty="0"/>
              <a:t>5 – могу сесть в постели, но для того, чтобы встать, нужна существенная поддержка;</a:t>
            </a:r>
          </a:p>
          <a:p>
            <a:r>
              <a:rPr lang="ru-RU" dirty="0"/>
              <a:t>0 – не способен встать с постели, даже с посторонней помощью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Переход с кровати на стул</a:t>
            </a:r>
            <a:r>
              <a:rPr lang="ru-RU" dirty="0"/>
              <a:t>	15 – перехожу самостоятельно;</a:t>
            </a:r>
          </a:p>
          <a:p>
            <a:r>
              <a:rPr lang="ru-RU" dirty="0"/>
              <a:t>10 - нуждаюсь при переходе  в минимальной помощи (или наблюдении);</a:t>
            </a:r>
          </a:p>
          <a:p>
            <a:r>
              <a:rPr lang="ru-RU" dirty="0"/>
              <a:t>5 – могу сидеть, однако нуждаюсь при переходе;</a:t>
            </a:r>
          </a:p>
          <a:p>
            <a:r>
              <a:rPr lang="ru-RU" dirty="0"/>
              <a:t>0 – не встаю с постели.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Передвижение </a:t>
            </a:r>
            <a:r>
              <a:rPr lang="ru-RU" dirty="0"/>
              <a:t>	15 – могу без посторонней помощи передвигаться на расстоянии до 500 м;</a:t>
            </a:r>
          </a:p>
          <a:p>
            <a:r>
              <a:rPr lang="ru-RU" dirty="0"/>
              <a:t>10 – могу передвигаться с посторонней помощью в пределах 500м;</a:t>
            </a:r>
          </a:p>
          <a:p>
            <a:r>
              <a:rPr lang="ru-RU" dirty="0"/>
              <a:t>5 – могу передвигаться с помощью инвалидной коляски;</a:t>
            </a:r>
          </a:p>
          <a:p>
            <a:r>
              <a:rPr lang="ru-RU" dirty="0"/>
              <a:t>0 – не способен к передвижению</a:t>
            </a:r>
          </a:p>
          <a:p>
            <a:r>
              <a:rPr lang="ru-RU" sz="3400" b="1" dirty="0">
                <a:solidFill>
                  <a:schemeClr val="tx1"/>
                </a:solidFill>
              </a:rPr>
              <a:t>Подъем по лестнице</a:t>
            </a:r>
            <a:r>
              <a:rPr lang="ru-RU" dirty="0"/>
              <a:t>	10 – не нуждаюсь в помощи</a:t>
            </a:r>
            <a:r>
              <a:rPr lang="ru-RU" dirty="0" smtClean="0"/>
              <a:t>;, 5 </a:t>
            </a:r>
            <a:r>
              <a:rPr lang="ru-RU" dirty="0"/>
              <a:t>– нуждаюсь в наблюдении или поддержке;</a:t>
            </a:r>
          </a:p>
          <a:p>
            <a:r>
              <a:rPr lang="ru-RU" dirty="0"/>
              <a:t>0 – не способен подниматься по лестнице, даже с поддержкой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3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9"/>
            <a:ext cx="8712967" cy="388843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0-20 баллов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– полная зависимость от посторонних. Человеку нужно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помогать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во всех повседневных действиях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21-60 баллов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– выраженная зависимость от посторонней помощи.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61-90 баллов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– умеренная зависимость.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sz="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91-98 баллов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– слабая зависимость от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помощи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окружающих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pPr marL="0" indent="0">
              <a:buNone/>
            </a:pPr>
            <a:endParaRPr lang="ru-RU" sz="8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99-100 баллов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– в помощи окружающих не нуждается.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Трактовка результатов: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816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Правила поведения специалиста по уходу </a:t>
            </a:r>
            <a:br>
              <a:rPr lang="ru-RU" sz="3200" dirty="0" smtClean="0"/>
            </a:br>
            <a:r>
              <a:rPr lang="ru-RU" sz="3200" dirty="0" smtClean="0"/>
              <a:t>за лежачим больным</a:t>
            </a: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2348880"/>
            <a:ext cx="4320480" cy="3777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Будьте достойны своей профессии.</a:t>
            </a:r>
          </a:p>
          <a:p>
            <a:pPr marL="457200" indent="-457200">
              <a:buFont typeface="+mj-lt"/>
              <a:buAutoNum type="arabicPeriod"/>
            </a:pPr>
            <a:endParaRPr lang="ru-RU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Проявляйте лучшие свои качества.</a:t>
            </a:r>
          </a:p>
          <a:p>
            <a:pPr marL="457200" indent="-457200">
              <a:buFont typeface="+mj-lt"/>
              <a:buAutoNum type="arabicPeriod"/>
            </a:pPr>
            <a:endParaRPr lang="ru-RU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Старайтесь быть пунктуальными, дисциплинированными.</a:t>
            </a:r>
          </a:p>
          <a:p>
            <a:pPr marL="457200" indent="-457200">
              <a:buFont typeface="+mj-lt"/>
              <a:buAutoNum type="arabicPeriod"/>
            </a:pPr>
            <a:endParaRPr lang="ru-RU" b="1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Самосовершенствуйтесь.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20" y="2492896"/>
            <a:ext cx="3756898" cy="3744416"/>
          </a:xfrm>
        </p:spPr>
      </p:pic>
    </p:spTree>
    <p:extLst>
      <p:ext uri="{BB962C8B-B14F-4D97-AF65-F5344CB8AC3E}">
        <p14:creationId xmlns:p14="http://schemas.microsoft.com/office/powerpoint/2010/main" val="29675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4175319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Не стесняйтесь извиниться за некачественную работу.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Соблюдайте правила и уклад, заведенные в доме.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Договаривайтесь обо всем на берегу.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Расставляйте акценты правильно.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75" y="620688"/>
            <a:ext cx="4104457" cy="2736304"/>
          </a:xfrm>
        </p:spPr>
      </p:pic>
    </p:spTree>
    <p:extLst>
      <p:ext uri="{BB962C8B-B14F-4D97-AF65-F5344CB8AC3E}">
        <p14:creationId xmlns:p14="http://schemas.microsoft.com/office/powerpoint/2010/main" val="20384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772816"/>
            <a:ext cx="4752528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Контролируйте свои действия и поступки.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Старайтесь быть в тонусе.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Ведите учет.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Планируйте рабочий день с учетом всех факторов.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Информируйте больного обо всех важных событиях, произошедших в работе.</a:t>
            </a:r>
          </a:p>
          <a:p>
            <a:pPr marL="0" indent="0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36712"/>
            <a:ext cx="3415010" cy="5122515"/>
          </a:xfrm>
        </p:spPr>
      </p:pic>
    </p:spTree>
    <p:extLst>
      <p:ext uri="{BB962C8B-B14F-4D97-AF65-F5344CB8AC3E}">
        <p14:creationId xmlns:p14="http://schemas.microsoft.com/office/powerpoint/2010/main" val="2382878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916832"/>
            <a:ext cx="4680520" cy="4209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 Не будьте назойливы и болтливы.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Берегите свою репутацию.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Соблюдайте конфиденциальность.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 Соблюдайте этику и культуру поведения.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18. Соблюдайте субординацию и избегайте фамильярности.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36712"/>
            <a:ext cx="3733785" cy="3296355"/>
          </a:xfrm>
        </p:spPr>
      </p:pic>
    </p:spTree>
    <p:extLst>
      <p:ext uri="{BB962C8B-B14F-4D97-AF65-F5344CB8AC3E}">
        <p14:creationId xmlns:p14="http://schemas.microsoft.com/office/powerpoint/2010/main" val="113560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Темы первого занятия: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406740" cy="2864381"/>
          </a:xfrm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932040" y="2348880"/>
            <a:ext cx="3822192" cy="3447288"/>
          </a:xfrm>
        </p:spPr>
        <p:txBody>
          <a:bodyPr/>
          <a:lstStyle/>
          <a:p>
            <a:r>
              <a:rPr lang="ru-RU" b="1" dirty="0" smtClean="0"/>
              <a:t>Что такое долговременный уход?</a:t>
            </a:r>
          </a:p>
          <a:p>
            <a:r>
              <a:rPr lang="ru-RU" b="1" dirty="0" smtClean="0"/>
              <a:t>Специфика работы.</a:t>
            </a:r>
          </a:p>
          <a:p>
            <a:r>
              <a:rPr lang="ru-RU" b="1" dirty="0" smtClean="0"/>
              <a:t>Шкала </a:t>
            </a:r>
            <a:r>
              <a:rPr lang="ru-RU" b="1" dirty="0" err="1" smtClean="0"/>
              <a:t>Бартела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Этика и культура поведения в семье больного.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322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640960" cy="1252728"/>
          </a:xfrm>
        </p:spPr>
        <p:txBody>
          <a:bodyPr>
            <a:noAutofit/>
          </a:bodyPr>
          <a:lstStyle/>
          <a:p>
            <a:r>
              <a:rPr lang="ru-RU" sz="3700" dirty="0" smtClean="0"/>
              <a:t>6 основных заповедей делового этикета</a:t>
            </a:r>
            <a:endParaRPr lang="ru-RU" sz="37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933056"/>
            <a:ext cx="8568951" cy="25202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Делайте все вовремя.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2. Не болтайте лишнего.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	3. Будьте любезны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и доброжелательны.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		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40768"/>
            <a:ext cx="4464496" cy="2232248"/>
          </a:xfrm>
        </p:spPr>
      </p:pic>
    </p:spTree>
    <p:extLst>
      <p:ext uri="{BB962C8B-B14F-4D97-AF65-F5344CB8AC3E}">
        <p14:creationId xmlns:p14="http://schemas.microsoft.com/office/powerpoint/2010/main" val="969376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429000"/>
            <a:ext cx="8071809" cy="291350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4. Думайте о других, а не только о себе.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5. Одевайтесь как положено.</a:t>
            </a: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	6. Говорите и пишите хорошим языком.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4470772" cy="2334735"/>
          </a:xfrm>
        </p:spPr>
      </p:pic>
    </p:spTree>
    <p:extLst>
      <p:ext uri="{BB962C8B-B14F-4D97-AF65-F5344CB8AC3E}">
        <p14:creationId xmlns:p14="http://schemas.microsoft.com/office/powerpoint/2010/main" val="345839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788024" y="764704"/>
            <a:ext cx="4032448" cy="92377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Специалист по уходу </a:t>
            </a:r>
            <a:endParaRPr lang="ru-RU" sz="32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716016" y="2132856"/>
            <a:ext cx="4176463" cy="36004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- это профессиональный сотрудник, и он должен знать методы и технику достижения своим подопечным ощущения своей независимости и полноценности.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" b="6109"/>
          <a:stretch>
            <a:fillRect/>
          </a:stretch>
        </p:blipFill>
        <p:spPr>
          <a:xfrm>
            <a:off x="254448" y="1103144"/>
            <a:ext cx="4677592" cy="3838024"/>
          </a:xfrm>
        </p:spPr>
      </p:pic>
    </p:spTree>
    <p:extLst>
      <p:ext uri="{BB962C8B-B14F-4D97-AF65-F5344CB8AC3E}">
        <p14:creationId xmlns:p14="http://schemas.microsoft.com/office/powerpoint/2010/main" val="3471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43924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Всю информацию по Школе долговременного (родственного ухода» вы сможете найти на нашем сайте: </a:t>
            </a:r>
            <a:r>
              <a:rPr lang="ru-RU" sz="6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берсоц.рф</a:t>
            </a: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65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988840"/>
            <a:ext cx="8352928" cy="42093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– это комплексная программа поддержки граждан пожилого возраста и инвалидов, частично или полностью утративших способность к самообслуживанию.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	Главная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цель системы долговременного ухода – обеспечить людям, нуждающимся в уходе, достойный уровень жизни и максимальную реабилитацию, а также обеспечить поддержку их семьям.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Система долговременного ухода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75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187" y="332656"/>
            <a:ext cx="8964488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Специфика ухода за лежачим больным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67544" y="2492896"/>
            <a:ext cx="8352928" cy="388843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поддержание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стабильного состояния здоровья больного;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профилактика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появления опрелостей, пролежней и других осложнений;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поддержание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интимной гигиены;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чистка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ушей, стрижка ногтей;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регулярное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разминание конечностей, переворачивание его;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4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кормление больного и прочее.</a:t>
            </a:r>
            <a:endParaRPr lang="ru-RU" sz="44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611560" y="1628800"/>
            <a:ext cx="8424936" cy="72008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Что входит в основные обязанности  специалиста  по </a:t>
            </a:r>
            <a:r>
              <a:rPr lang="ru-RU" b="1" dirty="0" smtClean="0">
                <a:solidFill>
                  <a:schemeClr val="tx1"/>
                </a:solidFill>
                <a:latin typeface="Times New Roman"/>
                <a:ea typeface="Calibri"/>
              </a:rPr>
              <a:t>уходу: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4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07704" y="1268760"/>
            <a:ext cx="5544616" cy="547260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7:00 – туалет (возможно использование кресла-туалета).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Измерение температуры, пульса, артериального давления.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7:15 – обработка полости рта. Уход за кожей. Интимная гигиена.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Смена подгузника (при необходимости). Проветривание комнаты. 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8:00 – завтрак.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8:30 – время покоя подопечного. Уборка комнаты.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10:30 – профилактические и/или лечебные мероприятия. Питьевой режим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(сок, минеральная вода по желанию). Туалет (возможно использование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кресла-туалета) или смена подгузника (по необходимости).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Подготовка к обеду.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12:30 – обед.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13:00–15:30 – послеобеденный сон.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15:30–18:00 – питьевой режим (чай, сок, минеральная вода по желанию).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Туалет или смена подгузника (по необходимости). Измерение температуры,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пульса, артериального давления.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18:00 – ужин.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18:30 – обработка полости рта. Уход за кожей. Интимная гигиена.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Смена подгузника (по необходимости). Проветривание помещения.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20:00–21.30 – просмотр телепередач, чтение литературы.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21:30 – подготовка ко сну.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</a:rPr>
              <a:t>22:30 – сон.</a:t>
            </a:r>
            <a:r>
              <a:rPr lang="ru-RU" b="1" dirty="0"/>
              <a:t>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0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24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Пример распорядка дня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2125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пожилыми людьми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4175319" cy="37776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	С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больным человеком важно постоянно общаться, рассказывать о том, что происходит вокруг него (в тех случаях, когда у человека преклонного возраста имеются проблемы со зрением и со слухом).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4215103" cy="2880320"/>
          </a:xfrm>
        </p:spPr>
      </p:pic>
    </p:spTree>
    <p:extLst>
      <p:ext uri="{BB962C8B-B14F-4D97-AF65-F5344CB8AC3E}">
        <p14:creationId xmlns:p14="http://schemas.microsoft.com/office/powerpoint/2010/main" val="3775630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892480" cy="1506496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/>
                <a:ea typeface="Calibri"/>
              </a:rPr>
              <a:t>Обеспечение комфортных условий для подопечного предполагает следующие </a:t>
            </a:r>
            <a:r>
              <a:rPr lang="ru-RU" sz="3000" dirty="0" smtClean="0">
                <a:latin typeface="Times New Roman"/>
                <a:ea typeface="Calibri"/>
              </a:rPr>
              <a:t>мероприятия: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76872"/>
            <a:ext cx="8712968" cy="3960440"/>
          </a:xfrm>
        </p:spPr>
        <p:txBody>
          <a:bodyPr>
            <a:normAutofit fontScale="925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/>
                <a:ea typeface="Calibri"/>
              </a:rPr>
              <a:t>Комната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должна быть достаточно просторной, солнечной и защищенной от посторонних шумов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Желательно установить в комнате прочную и устойчивую мебель, которую можно было бы использовать в качестве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опоры.</a:t>
            </a:r>
          </a:p>
          <a:p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Коврик перед кроватью не должен скользить. </a:t>
            </a:r>
            <a:endParaRPr lang="ru-RU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Освещение в комнате не должно быть ярким, наоборот, оно должно вносить умиротворение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Комнату следует хорошо проветривать, не менее двух раз в день. Температура воздуха должна быть оптимальной – 21 °С ± 2 °С. </a:t>
            </a:r>
            <a:endParaRPr lang="ru-RU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 smtClean="0">
              <a:latin typeface="Times New Roman"/>
              <a:ea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776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48680"/>
            <a:ext cx="4983981" cy="2213358"/>
          </a:xfr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996952"/>
            <a:ext cx="8496944" cy="3447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/>
                <a:ea typeface="Calibri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Медицинские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кровати спроектированы специально для людей, которые находятся на постельном режиме. Кровати удобно использовать как в медицинских учреждениях, так и дома. Они могут обладать определенным количеством регулируемых секций, которые предназначены для установки угла наклона головы, ног, таза – в зависимости от заболевания. При этом регулировку угла секций устанавливают как механическую, так и электрическую.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1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323528" y="2636912"/>
            <a:ext cx="8640960" cy="38884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Кровать, по возможности, поставьте так,  чтобы к ней был открыт доступ со всех сторон. Это поможет вам переворачивать больного, мыть его, менять постельное белье.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Желательно поставить кровать головной часть к стене, чтобы можно было подойти к больному со всех сторон. Стулья, вставленные в каркас обычной кровати, помогут заменить боковые решетки.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Постель больного обычно состоит из головной подушки,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легкого одеяла (чтобы не было пролежней на кончиках пальцев ног), простыни без складок (желательно на резинке) и специальных подушек для фиксации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человека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положении 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боку.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2656"/>
            <a:ext cx="1819275" cy="2232248"/>
          </a:xfrm>
        </p:spPr>
      </p:pic>
      <p:pic>
        <p:nvPicPr>
          <p:cNvPr id="1026" name="Picture 2" descr="C:\Users\пользователь\Desktop\Долговременный уход\картинки\571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945904" cy="195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esktop\Долговременный уход\картинки\18188_1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2656"/>
            <a:ext cx="2184292" cy="218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737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956</Words>
  <Application>Microsoft Office PowerPoint</Application>
  <PresentationFormat>Экран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Школа долговременного (родственного) ухода»</vt:lpstr>
      <vt:lpstr>Темы первого занятия:</vt:lpstr>
      <vt:lpstr>Система долговременного ухода </vt:lpstr>
      <vt:lpstr>Специфика ухода за лежачим больным</vt:lpstr>
      <vt:lpstr>Пример распорядка дня</vt:lpstr>
      <vt:lpstr>Работа с пожилыми людьми</vt:lpstr>
      <vt:lpstr>Обеспечение комфортных условий для подопечного предполагает следующие мероприятия: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ухода за лежачим больным</vt:lpstr>
      <vt:lpstr>Шкала Бартела</vt:lpstr>
      <vt:lpstr>Презентация PowerPoint</vt:lpstr>
      <vt:lpstr>Трактовка результатов:</vt:lpstr>
      <vt:lpstr>Правила поведения специалиста по уходу  за лежачим больным</vt:lpstr>
      <vt:lpstr>Презентация PowerPoint</vt:lpstr>
      <vt:lpstr>Презентация PowerPoint</vt:lpstr>
      <vt:lpstr>Презентация PowerPoint</vt:lpstr>
      <vt:lpstr>6 основных заповедей делового этикета</vt:lpstr>
      <vt:lpstr>Презентация PowerPoint</vt:lpstr>
      <vt:lpstr>Специалист по уходу </vt:lpstr>
      <vt:lpstr>Всю информацию по Школе долговременного (родственного ухода» вы сможете найти на нашем сайте: берсоц.рф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Polzovatel</dc:creator>
  <cp:lastModifiedBy>Polzovatel</cp:lastModifiedBy>
  <cp:revision>35</cp:revision>
  <dcterms:created xsi:type="dcterms:W3CDTF">2019-10-21T06:57:25Z</dcterms:created>
  <dcterms:modified xsi:type="dcterms:W3CDTF">2019-10-31T02:21:54Z</dcterms:modified>
</cp:coreProperties>
</file>